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0" r:id="rId4"/>
    <p:sldId id="262" r:id="rId5"/>
    <p:sldId id="272" r:id="rId6"/>
    <p:sldId id="263" r:id="rId7"/>
    <p:sldId id="264" r:id="rId8"/>
    <p:sldId id="275" r:id="rId9"/>
    <p:sldId id="265" r:id="rId10"/>
    <p:sldId id="276" r:id="rId11"/>
    <p:sldId id="277" r:id="rId12"/>
    <p:sldId id="268" r:id="rId13"/>
    <p:sldId id="269" r:id="rId14"/>
    <p:sldId id="270" r:id="rId15"/>
    <p:sldId id="271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0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10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8FE76-3068-4A35-A475-FC4BE0A733ED}" type="datetimeFigureOut">
              <a:rPr lang="en-US" smtClean="0"/>
              <a:t>6/1/20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B860C-B4CA-43AB-957C-CA84AA966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19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1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2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57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uFillTx/>
              </a:defRPr>
            </a:lvl1pPr>
            <a:lvl2pPr marL="457200" indent="0">
              <a:buNone/>
              <a:defRPr sz="2800">
                <a:uFillTx/>
              </a:defRPr>
            </a:lvl2pPr>
            <a:lvl3pPr marL="914400" indent="0">
              <a:buNone/>
              <a:defRPr sz="2400">
                <a:uFillTx/>
              </a:defRPr>
            </a:lvl3pPr>
            <a:lvl4pPr marL="1371600" indent="0">
              <a:buNone/>
              <a:defRPr sz="2000">
                <a:uFillTx/>
              </a:defRPr>
            </a:lvl4pPr>
            <a:lvl5pPr marL="1828800" indent="0">
              <a:buNone/>
              <a:defRPr sz="2000">
                <a:uFillTx/>
              </a:defRPr>
            </a:lvl5pPr>
            <a:lvl6pPr marL="2286000" indent="0">
              <a:buNone/>
              <a:defRPr sz="2000">
                <a:uFillTx/>
              </a:defRPr>
            </a:lvl6pPr>
            <a:lvl7pPr marL="2743200" indent="0">
              <a:buNone/>
              <a:defRPr sz="2000">
                <a:uFillTx/>
              </a:defRPr>
            </a:lvl7pPr>
            <a:lvl8pPr marL="3200400" indent="0">
              <a:buNone/>
              <a:defRPr sz="2000">
                <a:uFillTx/>
              </a:defRPr>
            </a:lvl8pPr>
            <a:lvl9pPr marL="3657600" indent="0">
              <a:buNone/>
              <a:defRPr sz="2000">
                <a:uFillTx/>
              </a:defRPr>
            </a:lvl9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0668755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9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1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0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04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63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3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5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0.jpe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3.jpg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emf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6.emf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5.png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9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.jpe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1.jpe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2.jpeg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emf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3.jpg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7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12" Type="http://schemas.openxmlformats.org/officeDocument/2006/relationships/image" Target="../media/image6.emf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5.emf"/><Relationship Id="rId11" Type="http://schemas.openxmlformats.org/officeDocument/2006/relationships/image" Target="../media/image2.png"/><Relationship Id="rId5" Type="http://schemas.openxmlformats.org/officeDocument/2006/relationships/image" Target="../media/image14.emf"/><Relationship Id="rId10" Type="http://schemas.openxmlformats.org/officeDocument/2006/relationships/image" Target="../media/image19.png"/><Relationship Id="rId4" Type="http://schemas.openxmlformats.org/officeDocument/2006/relationships/image" Target="../media/image5.emf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61DC31-0C10-F44F-AC37-A0CEFFB75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0393" cy="814026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33F7CD-46D2-BE4B-A4A0-1BF7DCAFA568}"/>
              </a:ext>
            </a:extLst>
          </p:cNvPr>
          <p:cNvSpPr txBox="1"/>
          <p:nvPr/>
        </p:nvSpPr>
        <p:spPr>
          <a:xfrm>
            <a:off x="0" y="3196181"/>
            <a:ext cx="1221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4000" spc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787110"/>
      </p:ext>
    </p:extLst>
  </p:cSld>
  <p:clrMapOvr>
    <a:masterClrMapping/>
  </p:clrMapOvr>
  <p:transition advTm="21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0CFBFE9-1975-F843-9411-5B34F7F01C5E}"/>
              </a:ext>
            </a:extLst>
          </p:cNvPr>
          <p:cNvSpPr txBox="1"/>
          <p:nvPr/>
        </p:nvSpPr>
        <p:spPr>
          <a:xfrm>
            <a:off x="1778001" y="724788"/>
            <a:ext cx="864642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PRODUCT DETAILS:  4”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Washlights</a:t>
            </a:r>
            <a:endParaRPr lang="en-US" sz="1500" spc="3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A3072C-32BD-2D4A-BED5-CE65991309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54" y="1377809"/>
            <a:ext cx="5673331" cy="51036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40DC35-6F99-4640-B6CB-0D20E003AF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8B5832-0E0F-FD4A-A156-498029FAE8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1"/>
    </mc:Choice>
    <mc:Fallback xmlns="">
      <p:transition spd="slow" advTm="10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D8A3A-A4D5-864A-A8EA-767AB08ADE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262" y="166479"/>
            <a:ext cx="3179659" cy="6691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120CA2-6EF4-9947-9C21-2EF476C985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52" y="1378081"/>
            <a:ext cx="4207467" cy="51243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79E671-5258-D040-9C57-69246B29D1E5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6AB1CB-FA7E-684D-87E1-54CF4B428F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8A83C93-A2BF-E245-8424-99881B22BD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7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3"/>
    </mc:Choice>
    <mc:Fallback xmlns="">
      <p:transition spd="slow" advTm="11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9547445-4F07-CC4F-8836-599675A7985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E4CC9A-C0A0-8A44-A1EC-05807387D8D6}"/>
              </a:ext>
            </a:extLst>
          </p:cNvPr>
          <p:cNvSpPr txBox="1"/>
          <p:nvPr/>
        </p:nvSpPr>
        <p:spPr>
          <a:xfrm>
            <a:off x="1019052" y="1351983"/>
            <a:ext cx="5748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range application and optics in equal aperture size allows the designer to use a consistent form for any downlight application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leading performance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A9AAA1-E112-504F-874D-5B90A76B1493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90214D-36A6-A64F-AED4-9ADD0F7ACB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0" y="1351983"/>
            <a:ext cx="5077930" cy="35267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F77879-F0BA-784D-8ED8-A95EE07555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FF9606-C532-FB4B-9466-0BCF783A91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8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56"/>
    </mc:Choice>
    <mc:Fallback xmlns="">
      <p:transition spd="slow" advTm="17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A11779-6964-9C49-AB97-91B80356858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1584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CD7D96-B8E6-A74B-9CD8-7ADB3F61D59A}"/>
              </a:ext>
            </a:extLst>
          </p:cNvPr>
          <p:cNvSpPr txBox="1"/>
          <p:nvPr/>
        </p:nvSpPr>
        <p:spPr>
          <a:xfrm>
            <a:off x="1084305" y="1351983"/>
            <a:ext cx="51685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Seamless architectural integration into all ceiling types from 1/16” – 1”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Ease of specification, maintenance and installation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A408AB-23D7-1A41-A5D3-2EF14FC28A76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FF28E2-5F73-2444-ABA3-447A30971F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C3E767-5F9A-8048-8703-EE13657D97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DE03FA-CFE1-9141-98A3-BDCB088168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976" y="1417354"/>
            <a:ext cx="5596174" cy="330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9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4"/>
    </mc:Choice>
    <mc:Fallback xmlns="">
      <p:transition spd="slow" advTm="10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121AC09-2690-8246-A29D-A148A44C3CA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2504" y="-1035203"/>
            <a:ext cx="19701207" cy="79680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5BED4F-C714-8C41-A50B-7AE383B58270}"/>
              </a:ext>
            </a:extLst>
          </p:cNvPr>
          <p:cNvSpPr txBox="1"/>
          <p:nvPr/>
        </p:nvSpPr>
        <p:spPr>
          <a:xfrm>
            <a:off x="1076301" y="1351983"/>
            <a:ext cx="289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modularity of components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Truly a one stop for all your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downlighting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needs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6DE8B-D185-F249-9DF8-1AE4B03953B6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85D746-266A-3046-B8F5-3DB46144D7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970" y="1351983"/>
            <a:ext cx="7836430" cy="38585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3C0F5F-8311-7B49-B1DF-1001B27CFC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AA6253-7CD4-DE48-9B4A-87DFF44C12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4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341D07-8DD5-564C-9FDB-480556A6CBEB}"/>
              </a:ext>
            </a:extLst>
          </p:cNvPr>
          <p:cNvSpPr txBox="1"/>
          <p:nvPr/>
        </p:nvSpPr>
        <p:spPr>
          <a:xfrm>
            <a:off x="1060466" y="939871"/>
            <a:ext cx="1819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Book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6EC0B8-50FD-1B4D-9968-3637B7DFF67D}"/>
              </a:ext>
            </a:extLst>
          </p:cNvPr>
          <p:cNvSpPr txBox="1"/>
          <p:nvPr/>
        </p:nvSpPr>
        <p:spPr>
          <a:xfrm>
            <a:off x="5521293" y="939871"/>
            <a:ext cx="2354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Downlight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E2212C-9892-8F4F-A0DB-0603CE2563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449" y="1349912"/>
            <a:ext cx="1890050" cy="46658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FEFF3A-C109-CE4E-B070-042A1C113A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71" y="1349911"/>
            <a:ext cx="3615232" cy="467853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0390A4-FAE2-EB40-8878-78F7FF3C2A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980" y="1362570"/>
            <a:ext cx="1785052" cy="46658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484AF1-2FB4-DA4A-9A56-A83A048C2F35}"/>
              </a:ext>
            </a:extLst>
          </p:cNvPr>
          <p:cNvSpPr txBox="1"/>
          <p:nvPr/>
        </p:nvSpPr>
        <p:spPr>
          <a:xfrm>
            <a:off x="8700980" y="939871"/>
            <a:ext cx="2354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5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8"/>
    </mc:Choice>
    <mc:Fallback xmlns="">
      <p:transition spd="slow" advTm="10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4296AA-570B-2E4D-9C70-37B89DB42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563" y="122183"/>
            <a:ext cx="8443689" cy="661363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622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71"/>
    </mc:Choice>
    <mc:Fallback xmlns="">
      <p:transition spd="slow" advTm="17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558E31-C4AF-7342-B28F-E09A448FD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526" cy="811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48234"/>
      </p:ext>
    </p:extLst>
  </p:cSld>
  <p:clrMapOvr>
    <a:masterClrMapping/>
  </p:clrMapOvr>
  <p:transition advTm="1161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FE2264-62FA-0A42-A8AB-1FE56EE321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0838"/>
            <a:ext cx="11703561" cy="6583253"/>
          </a:xfrm>
          <a:prstGeom prst="rect">
            <a:avLst/>
          </a:prstGeom>
        </p:spPr>
      </p:pic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6D4041-84A0-4144-A41D-F8B7D73B83AE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Downlights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225A13-7A5E-9F45-AA15-4CD557B034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C6BFF8-4FD3-4745-8A6A-9BB7D9C45D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7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22"/>
    </mc:Choice>
    <mc:Fallback xmlns="">
      <p:transition spd="slow" advTm="11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0C3E65-0D21-ED49-8D32-29BE46D8D1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584" y="1336796"/>
            <a:ext cx="9686239" cy="516263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A1A1A14-18AC-664A-9CBE-12659505E61A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Range Logic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7A8C76-1747-7441-ADCE-9976AB6F26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69"/>
    </mc:Choice>
    <mc:Fallback xmlns="">
      <p:transition spd="slow" advTm="171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939CDF6-C2FF-9A47-8FAA-D45E746DCCA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14C08D-2FCD-E946-AE2F-B2A5E38997B4}"/>
              </a:ext>
            </a:extLst>
          </p:cNvPr>
          <p:cNvSpPr txBox="1"/>
          <p:nvPr/>
        </p:nvSpPr>
        <p:spPr>
          <a:xfrm>
            <a:off x="1088031" y="1351983"/>
            <a:ext cx="60516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illumination for all indoor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suitable for all task and accent and wall washing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all ceiling types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Usable in Insulated ceilings and in Chicago plenums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Occupancies including offices, lobbies, hospitality, residential, hospitals, galleries, museums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C73CB-AF36-E248-BB89-C95463F57959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C00A81-F607-1348-B849-3FA67F46E2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1" y="1351983"/>
            <a:ext cx="5077929" cy="29923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7BE1D9-647D-E74D-BDA7-C70E70E44F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F3E4A9-8656-8C40-A434-CDB54EA933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8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58"/>
    </mc:Choice>
    <mc:Fallback xmlns="">
      <p:transition spd="slow" advTm="190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1CCE03-F961-8042-8538-19B1C7CBA9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40" y="1389958"/>
            <a:ext cx="10630119" cy="46385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C3A7229-0383-EE4E-8566-36405C7BDCE1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AimStick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&amp; Aim Stick Laser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785333-E044-CB41-9C19-DB546701A3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B144BA-2203-C948-8ECE-6D212BF846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5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37"/>
    </mc:Choice>
    <mc:Fallback xmlns="">
      <p:transition spd="slow" advTm="199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276224-63AD-034D-8CA0-02015807F4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2215056"/>
            <a:ext cx="11557000" cy="2743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5E04A0-B6D2-9149-A570-BAE039A83023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‘Snap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Gangable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’ Installation Frames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4EC51C-C7E2-D442-A6D0-20EDDD63CF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DC1152-876D-EF4F-9141-56C46DFE48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8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2"/>
    </mc:Choice>
    <mc:Fallback xmlns="">
      <p:transition spd="slow" advTm="21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C515603-0B5E-4340-847E-ED897C4529C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14C08D-2FCD-E946-AE2F-B2A5E38997B4}"/>
              </a:ext>
            </a:extLst>
          </p:cNvPr>
          <p:cNvSpPr txBox="1"/>
          <p:nvPr/>
        </p:nvSpPr>
        <p:spPr>
          <a:xfrm>
            <a:off x="1088031" y="1351983"/>
            <a:ext cx="595915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general illumination, task, accent and wall washing </a:t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all indoor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Minimal visual impact with a 4” ceiling aperture with a 2” light aperture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Optics range from 8° to 41° with a zoom focus from 19° - 31°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all ceiling types 1/16” – 1” thickness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Offering includes IC and Chicago plenum housings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leading performance across the range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modularity – frame – insert – cover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Laser stick aiming technology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 location is a standard option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C73CB-AF36-E248-BB89-C95463F57959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43CC95-7CF7-124A-A8D5-186B2D911D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1" y="973476"/>
            <a:ext cx="5077928" cy="35267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EBA1BF-BA63-6541-9C99-8CB91EE6D0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FBFFCB-5B8E-1246-8BC3-75C649AA07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1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26"/>
    </mc:Choice>
    <mc:Fallback xmlns="">
      <p:transition spd="slow" advTm="302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9200" y="2998707"/>
            <a:ext cx="2373600" cy="240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100" y="2998707"/>
            <a:ext cx="2373600" cy="240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00030" y="1443403"/>
            <a:ext cx="2720576" cy="1135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3300" y="2998707"/>
            <a:ext cx="2373600" cy="23991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7565" y="1363386"/>
            <a:ext cx="2926334" cy="12955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15100" y="1362478"/>
            <a:ext cx="2651990" cy="113547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FABD98-D488-A249-934B-2FC8CA0FDFCD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Models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8333B7-21B6-354E-A020-A53BFEF278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A65D9B-EE2B-114F-B970-18FD5B19B94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76"/>
    </mc:Choice>
    <mc:Fallback xmlns="">
      <p:transition spd="slow" advTm="320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164</Words>
  <Application>Microsoft Macintosh PowerPoint</Application>
  <PresentationFormat>Widescreen</PresentationFormat>
  <Paragraphs>50</Paragraphs>
  <Slides>16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Bramhall</dc:creator>
  <cp:lastModifiedBy>nicole nydish</cp:lastModifiedBy>
  <cp:revision>51</cp:revision>
  <dcterms:created xsi:type="dcterms:W3CDTF">2020-04-22T17:22:59Z</dcterms:created>
  <dcterms:modified xsi:type="dcterms:W3CDTF">2020-06-01T13:48:41Z</dcterms:modified>
</cp:coreProperties>
</file>