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9" r:id="rId3"/>
    <p:sldId id="260" r:id="rId4"/>
    <p:sldId id="262" r:id="rId5"/>
    <p:sldId id="272" r:id="rId6"/>
    <p:sldId id="263" r:id="rId7"/>
    <p:sldId id="264" r:id="rId8"/>
    <p:sldId id="275" r:id="rId9"/>
    <p:sldId id="265" r:id="rId10"/>
    <p:sldId id="276" r:id="rId11"/>
    <p:sldId id="277" r:id="rId12"/>
    <p:sldId id="268" r:id="rId13"/>
    <p:sldId id="269" r:id="rId14"/>
    <p:sldId id="270" r:id="rId15"/>
    <p:sldId id="271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14" autoAdjust="0"/>
    <p:restoredTop sz="94663"/>
  </p:normalViewPr>
  <p:slideViewPr>
    <p:cSldViewPr snapToGrid="0">
      <p:cViewPr varScale="1">
        <p:scale>
          <a:sx n="165" d="100"/>
          <a:sy n="165" d="100"/>
        </p:scale>
        <p:origin x="21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F8FE76-3068-4A35-A475-FC4BE0A733ED}" type="datetimeFigureOut">
              <a:rPr lang="en-US" smtClean="0"/>
              <a:t>6/1/20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B860C-B4CA-43AB-957C-CA84AA9664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19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new Whitegoods downlight family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latest in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versatile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range of luminaires with a single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minimal appearance throughout.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755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Optimally set at one third of the wall height and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spaced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to one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ratio they will deliver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clean, even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wash of light.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38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benefits of using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downlights include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wide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range of downlighting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optics choices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matching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aperture size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designer to use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 for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downlight application – and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market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performance.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03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Seamless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integration into the architecture in ceilings as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1/16</a:t>
            </a:r>
            <a:r>
              <a:rPr lang="en-US" sz="12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an inch, they are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easy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specify and install.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86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with Whitegoods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modularity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can satisfy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downlighting needs from this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versatile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family,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490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information on the Pro Tools Family can be found in the Whitegoods book and in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brochure  online at inter-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lux.com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60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technical information such as photometry and installation instructions can be found. Finally, you can contact your local inter-lux representative to find out more about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Family.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 Tools 4” downlights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round and square, bezel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plaster in trim versions with fixed, wall wash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adjustable inserts,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43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along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numerous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covers and accessories offering specifiers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freedom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design for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spaces and environments from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congruent range of luminaires.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comprehensive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options cover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the designer's needs.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375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range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designer to cover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single source downlight applications from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range of luminaires. With available housings for insulation contact and Chicago plenum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compatibility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ceiling types, the use is unlimited.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92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Aim Stick Laser allows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aiming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fixture with the lights on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off and gives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total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confidence that the light will hit where it is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intended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easily and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accurately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simply screwing it into the port, turning on the battery powered laser and aiming the laser where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want the light.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8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unique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feature using the standard plaster in trim is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scored sides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both the round and square versions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tabs to be broken off to form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own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multiples while right on the ladder – with the Snap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Gangable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frames you simply use pliers to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tab into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layout you desire.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42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features of the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ProTools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family include their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suitability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for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types of illumination including general illumination, task, accent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wall washing applications. With regressed LED source emanating from a 2”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regressed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aperture you have a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minimal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visual impact and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inherent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glare control. Market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leading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performance gives the designer the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confidence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to use the Pro Tools downlight family in </a:t>
            </a:r>
            <a:r>
              <a:rPr lang="en-US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leading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edge projects.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9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base models are the D – which is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2”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deep luminaire with a regressed satin opal lens for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general illumination – the DL, which is a 3.6” deep luminaire with optics choices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adjustable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wall wash models and finally the DLX which is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versatile luminaire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multiple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optics,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multiple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media including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zoom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optic a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fully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captive snoot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fully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adjustable.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8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DL wall washers, round and square, plaster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bezel are constructed to deliver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illumination of vertical surfaces.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8B860C-B4CA-43AB-957C-CA84AA9664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83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1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27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357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uFillTx/>
              </a:defRPr>
            </a:lvl1pPr>
            <a:lvl2pPr marL="457200" indent="0">
              <a:buNone/>
              <a:defRPr sz="2800">
                <a:uFillTx/>
              </a:defRPr>
            </a:lvl2pPr>
            <a:lvl3pPr marL="914400" indent="0">
              <a:buNone/>
              <a:defRPr sz="2400">
                <a:uFillTx/>
              </a:defRPr>
            </a:lvl3pPr>
            <a:lvl4pPr marL="1371600" indent="0">
              <a:buNone/>
              <a:defRPr sz="2000">
                <a:uFillTx/>
              </a:defRPr>
            </a:lvl4pPr>
            <a:lvl5pPr marL="1828800" indent="0">
              <a:buNone/>
              <a:defRPr sz="2000">
                <a:uFillTx/>
              </a:defRPr>
            </a:lvl5pPr>
            <a:lvl6pPr marL="2286000" indent="0">
              <a:buNone/>
              <a:defRPr sz="2000">
                <a:uFillTx/>
              </a:defRPr>
            </a:lvl6pPr>
            <a:lvl7pPr marL="2743200" indent="0">
              <a:buNone/>
              <a:defRPr sz="2000">
                <a:uFillTx/>
              </a:defRPr>
            </a:lvl7pPr>
            <a:lvl8pPr marL="3200400" indent="0">
              <a:buNone/>
              <a:defRPr sz="2000">
                <a:uFillTx/>
              </a:defRPr>
            </a:lvl8pPr>
            <a:lvl9pPr marL="3657600" indent="0">
              <a:buNone/>
              <a:defRPr sz="2000">
                <a:uFillTx/>
              </a:defRPr>
            </a:lvl9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0668755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9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1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0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04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63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3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B9871-BB7A-4659-B89D-9169AEBD3BFC}" type="datetimeFigureOut">
              <a:rPr lang="en-US" smtClean="0"/>
              <a:t>6/1/20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2453E-5AAD-4CE1-88AC-C4E9F787E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5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em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6.emf"/><Relationship Id="rId5" Type="http://schemas.openxmlformats.org/officeDocument/2006/relationships/image" Target="../media/image14.emf"/><Relationship Id="rId10" Type="http://schemas.openxmlformats.org/officeDocument/2006/relationships/image" Target="../media/image5.emf"/><Relationship Id="rId4" Type="http://schemas.openxmlformats.org/officeDocument/2006/relationships/image" Target="../media/image13.emf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61DC31-0C10-F44F-AC37-A0CEFFB75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0393" cy="81402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33F7CD-46D2-BE4B-A4A0-1BF7DCAFA568}"/>
              </a:ext>
            </a:extLst>
          </p:cNvPr>
          <p:cNvSpPr txBox="1"/>
          <p:nvPr/>
        </p:nvSpPr>
        <p:spPr>
          <a:xfrm>
            <a:off x="0" y="3196181"/>
            <a:ext cx="12210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4000" spc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787110"/>
      </p:ext>
    </p:extLst>
  </p:cSld>
  <p:clrMapOvr>
    <a:masterClrMapping/>
  </p:clrMapOvr>
  <p:transition advTm="2187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0CFBFE9-1975-F843-9411-5B34F7F01C5E}"/>
              </a:ext>
            </a:extLst>
          </p:cNvPr>
          <p:cNvSpPr txBox="1"/>
          <p:nvPr/>
        </p:nvSpPr>
        <p:spPr>
          <a:xfrm>
            <a:off x="1778001" y="724788"/>
            <a:ext cx="864642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PRODUCT DETAILS:  4”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Washlights</a:t>
            </a:r>
            <a:endParaRPr lang="en-US" sz="1500" spc="3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A3072C-32BD-2D4A-BED5-CE65991309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54" y="1377809"/>
            <a:ext cx="5673331" cy="51036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40DC35-6F99-4640-B6CB-0D20E003AF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8B5832-0E0F-FD4A-A156-498029FAE8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1"/>
    </mc:Choice>
    <mc:Fallback xmlns="">
      <p:transition spd="slow" advTm="1008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A6D8A3A-A4D5-864A-A8EA-767AB08ADE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262" y="166479"/>
            <a:ext cx="3179659" cy="6691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120CA2-6EF4-9947-9C21-2EF476C985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52" y="1378081"/>
            <a:ext cx="4207467" cy="51243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79E671-5258-D040-9C57-69246B29D1E5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6AB1CB-FA7E-684D-87E1-54CF4B428F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8A83C93-A2BF-E245-8424-99881B22BD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7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3"/>
    </mc:Choice>
    <mc:Fallback xmlns="">
      <p:transition spd="slow" advTm="11283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9547445-4F07-CC4F-8836-599675A7985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E4CC9A-C0A0-8A44-A1EC-05807387D8D6}"/>
              </a:ext>
            </a:extLst>
          </p:cNvPr>
          <p:cNvSpPr txBox="1"/>
          <p:nvPr/>
        </p:nvSpPr>
        <p:spPr>
          <a:xfrm>
            <a:off x="1019052" y="1351983"/>
            <a:ext cx="57482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range application and optics in equal aperture size allows the designer to use a consistent form for any downlight application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leading performance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A9AAA1-E112-504F-874D-5B90A76B1493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90214D-36A6-A64F-AED4-9ADD0F7ACB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0" y="1351983"/>
            <a:ext cx="5077930" cy="35267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F77879-F0BA-784D-8ED8-A95EE07555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FF9606-C532-FB4B-9466-0BCF783A91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8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56"/>
    </mc:Choice>
    <mc:Fallback xmlns="">
      <p:transition spd="slow" advTm="1775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A11779-6964-9C49-AB97-91B8035685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1584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CD7D96-B8E6-A74B-9CD8-7ADB3F61D59A}"/>
              </a:ext>
            </a:extLst>
          </p:cNvPr>
          <p:cNvSpPr txBox="1"/>
          <p:nvPr/>
        </p:nvSpPr>
        <p:spPr>
          <a:xfrm>
            <a:off x="1084305" y="1351983"/>
            <a:ext cx="51685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Seamless architectural integration into all ceiling types from 1/16” – 1”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Ease of specification, maintenance and installation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A408AB-23D7-1A41-A5D3-2EF14FC28A76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FF28E2-5F73-2444-ABA3-447A30971F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C3E767-5F9A-8048-8703-EE13657D974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DE03FA-CFE1-9141-98A3-BDCB088168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976" y="1417354"/>
            <a:ext cx="5596174" cy="330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9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4"/>
    </mc:Choice>
    <mc:Fallback xmlns="">
      <p:transition spd="slow" advTm="1006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121AC09-2690-8246-A29D-A148A44C3C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2504" y="-1035203"/>
            <a:ext cx="19701207" cy="79680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5BED4F-C714-8C41-A50B-7AE383B58270}"/>
              </a:ext>
            </a:extLst>
          </p:cNvPr>
          <p:cNvSpPr txBox="1"/>
          <p:nvPr/>
        </p:nvSpPr>
        <p:spPr>
          <a:xfrm>
            <a:off x="1076301" y="1351983"/>
            <a:ext cx="289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modularity of components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Truly a one stop for all your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downlighting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needs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6DE8B-D185-F249-9DF8-1AE4B03953B6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85D746-266A-3046-B8F5-3DB46144D7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970" y="1351983"/>
            <a:ext cx="7836430" cy="38585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3C0F5F-8311-7B49-B1DF-1001B27CFC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AA6253-7CD4-DE48-9B4A-87DFF44C12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4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4"/>
    </mc:Choice>
    <mc:Fallback xmlns="">
      <p:transition spd="slow" advTm="10264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341D07-8DD5-564C-9FDB-480556A6CBEB}"/>
              </a:ext>
            </a:extLst>
          </p:cNvPr>
          <p:cNvSpPr txBox="1"/>
          <p:nvPr/>
        </p:nvSpPr>
        <p:spPr>
          <a:xfrm>
            <a:off x="1060466" y="939871"/>
            <a:ext cx="1819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Book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6EC0B8-50FD-1B4D-9968-3637B7DFF67D}"/>
              </a:ext>
            </a:extLst>
          </p:cNvPr>
          <p:cNvSpPr txBox="1"/>
          <p:nvPr/>
        </p:nvSpPr>
        <p:spPr>
          <a:xfrm>
            <a:off x="5521293" y="939871"/>
            <a:ext cx="2354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Downlight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E2212C-9892-8F4F-A0DB-0603CE2563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449" y="1349912"/>
            <a:ext cx="1890050" cy="46658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FEFF3A-C109-CE4E-B070-042A1C113A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71" y="1349911"/>
            <a:ext cx="3615232" cy="467853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0390A4-FAE2-EB40-8878-78F7FF3C2A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980" y="1362570"/>
            <a:ext cx="1785052" cy="46658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484AF1-2FB4-DA4A-9A56-A83A048C2F35}"/>
              </a:ext>
            </a:extLst>
          </p:cNvPr>
          <p:cNvSpPr txBox="1"/>
          <p:nvPr/>
        </p:nvSpPr>
        <p:spPr>
          <a:xfrm>
            <a:off x="8700980" y="939871"/>
            <a:ext cx="2354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05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8"/>
    </mc:Choice>
    <mc:Fallback xmlns="">
      <p:transition spd="slow" advTm="10858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F4296AA-570B-2E4D-9C70-37B89DB42B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563" y="122183"/>
            <a:ext cx="8443689" cy="6613634"/>
          </a:xfrm>
          <a:prstGeom prst="rect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622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71"/>
    </mc:Choice>
    <mc:Fallback xmlns="">
      <p:transition spd="slow" advTm="179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558E31-C4AF-7342-B28F-E09A448FD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526" cy="811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48234"/>
      </p:ext>
    </p:extLst>
  </p:cSld>
  <p:clrMapOvr>
    <a:masterClrMapping/>
  </p:clrMapOvr>
  <p:transition advTm="11614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FE2264-62FA-0A42-A8AB-1FE56EE32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50838"/>
            <a:ext cx="11703561" cy="6583253"/>
          </a:xfrm>
          <a:prstGeom prst="rect">
            <a:avLst/>
          </a:prstGeom>
        </p:spPr>
      </p:pic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6D4041-84A0-4144-A41D-F8B7D73B83AE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Downlights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225A13-7A5E-9F45-AA15-4CD557B034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C6BFF8-4FD3-4745-8A6A-9BB7D9C45D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7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22"/>
    </mc:Choice>
    <mc:Fallback xmlns="">
      <p:transition spd="slow" advTm="1172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0C3E65-0D21-ED49-8D32-29BE46D8D1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584" y="1336796"/>
            <a:ext cx="9686239" cy="516263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A1A1A14-18AC-664A-9CBE-12659505E61A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Range Logic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67A8C76-1747-7441-ADCE-9976AB6F26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69"/>
    </mc:Choice>
    <mc:Fallback xmlns="">
      <p:transition spd="slow" advTm="17169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939CDF6-C2FF-9A47-8FAA-D45E746DCC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14C08D-2FCD-E946-AE2F-B2A5E38997B4}"/>
              </a:ext>
            </a:extLst>
          </p:cNvPr>
          <p:cNvSpPr txBox="1"/>
          <p:nvPr/>
        </p:nvSpPr>
        <p:spPr>
          <a:xfrm>
            <a:off x="1088031" y="1351983"/>
            <a:ext cx="60516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illumination for all indoor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suitable for all task and accent and wall washing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all ceiling types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Usable in Insulated ceilings and in Chicago plenums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Occupancies including offices, lobbies, hospitality, residential, hospitals, galleries, museums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C73CB-AF36-E248-BB89-C95463F57959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C00A81-F607-1348-B849-3FA67F46E2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1" y="1351983"/>
            <a:ext cx="5077929" cy="29923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7BE1D9-647D-E74D-BDA7-C70E70E44F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F3E4A9-8656-8C40-A434-CDB54EA933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8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58"/>
    </mc:Choice>
    <mc:Fallback xmlns="">
      <p:transition spd="slow" advTm="1905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1CCE03-F961-8042-8538-19B1C7CBA9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40" y="1389958"/>
            <a:ext cx="10630119" cy="46385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C3A7229-0383-EE4E-8566-36405C7BDCE1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AimStick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 &amp; Aim Stick Laser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785333-E044-CB41-9C19-DB546701A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B144BA-2203-C948-8ECE-6D212BF846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5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37"/>
    </mc:Choice>
    <mc:Fallback xmlns="">
      <p:transition spd="slow" advTm="1993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276224-63AD-034D-8CA0-02015807F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2215056"/>
            <a:ext cx="11557000" cy="2743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5E04A0-B6D2-9149-A570-BAE039A83023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PRODUCT DETAILS: ‘Snap </a:t>
            </a: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Gangable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ＭＳ Ｐゴシック" charset="0"/>
                <a:cs typeface="Arial"/>
              </a:rPr>
              <a:t>’ Installation Frames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4EC51C-C7E2-D442-A6D0-20EDDD63CF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DC1152-876D-EF4F-9141-56C46DFE4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8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2"/>
    </mc:Choice>
    <mc:Fallback xmlns="">
      <p:transition spd="slow" advTm="21452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C515603-0B5E-4340-847E-ED897C4529C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5102" y="-1066734"/>
            <a:ext cx="19701207" cy="79680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14C08D-2FCD-E946-AE2F-B2A5E38997B4}"/>
              </a:ext>
            </a:extLst>
          </p:cNvPr>
          <p:cNvSpPr txBox="1"/>
          <p:nvPr/>
        </p:nvSpPr>
        <p:spPr>
          <a:xfrm>
            <a:off x="1088031" y="1351983"/>
            <a:ext cx="595915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general illumination, task, accent and wall washing </a:t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all indoor applications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Minimal visual impact with a 4” ceiling aperture with a 2” light aperture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Optics range from 8° to 41° with a zoom focus from 19° - 31°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Suitable for all ceiling types 1/16” – 1” thickness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Offering includes IC and Chicago plenum housings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leading performance across the range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Whitegoods modularity – frame – insert – cover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Laser stick aiming technology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 location is a standard option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C73CB-AF36-E248-BB89-C95463F57959}"/>
              </a:ext>
            </a:extLst>
          </p:cNvPr>
          <p:cNvSpPr txBox="1"/>
          <p:nvPr/>
        </p:nvSpPr>
        <p:spPr>
          <a:xfrm>
            <a:off x="1019052" y="634922"/>
            <a:ext cx="329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ProTools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843CC95-7CF7-124A-A8D5-186B2D911D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71" y="973476"/>
            <a:ext cx="5077928" cy="35267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EBA1BF-BA63-6541-9C99-8CB91EE6D0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CFBFFCB-5B8E-1246-8BC3-75C649AA07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1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226"/>
    </mc:Choice>
    <mc:Fallback xmlns="">
      <p:transition spd="slow" advTm="3022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5" descr="whitegoods-logo-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82563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200" y="2998707"/>
            <a:ext cx="2373600" cy="240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100" y="2998707"/>
            <a:ext cx="2373600" cy="240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030" y="1443403"/>
            <a:ext cx="2720576" cy="1135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3300" y="2998707"/>
            <a:ext cx="2373600" cy="23991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565" y="1363386"/>
            <a:ext cx="2926334" cy="12955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5100" y="1362478"/>
            <a:ext cx="2651990" cy="11354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FABD98-D488-A249-934B-2FC8CA0FDFCD}"/>
              </a:ext>
            </a:extLst>
          </p:cNvPr>
          <p:cNvSpPr txBox="1"/>
          <p:nvPr/>
        </p:nvSpPr>
        <p:spPr>
          <a:xfrm>
            <a:off x="1246220" y="525805"/>
            <a:ext cx="888999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spc="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ProTools</a:t>
            </a:r>
            <a:r>
              <a:rPr lang="en-US" sz="1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Models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8333B7-21B6-354E-A020-A53BFEF2786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504887"/>
            <a:ext cx="1717081" cy="3231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A65D9B-EE2B-114F-B970-18FD5B19B9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901" y="6254818"/>
            <a:ext cx="171708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6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76"/>
    </mc:Choice>
    <mc:Fallback xmlns="">
      <p:transition spd="slow" advTm="32076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688</Words>
  <Application>Microsoft Macintosh PowerPoint</Application>
  <PresentationFormat>Widescreen</PresentationFormat>
  <Paragraphs>80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Bramhall</dc:creator>
  <cp:lastModifiedBy>nicole nydish</cp:lastModifiedBy>
  <cp:revision>56</cp:revision>
  <dcterms:created xsi:type="dcterms:W3CDTF">2020-04-22T17:22:59Z</dcterms:created>
  <dcterms:modified xsi:type="dcterms:W3CDTF">2020-06-01T13:48:21Z</dcterms:modified>
</cp:coreProperties>
</file>